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700" r:id="rId3"/>
    <p:sldMasterId id="2147483712" r:id="rId4"/>
    <p:sldMasterId id="2147483724" r:id="rId5"/>
    <p:sldMasterId id="2147483736" r:id="rId6"/>
    <p:sldMasterId id="2147483760" r:id="rId7"/>
    <p:sldMasterId id="2147483776" r:id="rId8"/>
    <p:sldMasterId id="2147483794" r:id="rId9"/>
    <p:sldMasterId id="2147483806" r:id="rId10"/>
  </p:sldMasterIdLst>
  <p:notesMasterIdLst>
    <p:notesMasterId r:id="rId17"/>
  </p:notesMasterIdLst>
  <p:sldIdLst>
    <p:sldId id="683" r:id="rId11"/>
    <p:sldId id="684" r:id="rId12"/>
    <p:sldId id="685" r:id="rId13"/>
    <p:sldId id="687" r:id="rId14"/>
    <p:sldId id="688" r:id="rId15"/>
    <p:sldId id="689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8F8F8"/>
    <a:srgbClr val="FF0000"/>
    <a:srgbClr val="FFFFFF"/>
    <a:srgbClr val="000000"/>
    <a:srgbClr val="0066FF"/>
    <a:srgbClr val="33CCCC"/>
    <a:srgbClr val="CC9900"/>
    <a:srgbClr val="0080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2BBA3-C63A-4ECC-A21D-882685443CE4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C6580-4979-48D8-A6B9-7D11C6A7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5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TEXTUR~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12192000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5" name="Rectangle 3"/>
          <p:cNvSpPr>
            <a:spLocks noChangeArrowheads="1"/>
          </p:cNvSpPr>
          <p:nvPr/>
        </p:nvSpPr>
        <p:spPr bwMode="blackWhite">
          <a:xfrm>
            <a:off x="1" y="1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blackWhite">
          <a:xfrm>
            <a:off x="1" y="5164139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ctrTitle"/>
          </p:nvPr>
        </p:nvSpPr>
        <p:spPr bwMode="black">
          <a:xfrm>
            <a:off x="520701" y="2493964"/>
            <a:ext cx="10606617" cy="14700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ubTitle" idx="1" hasCustomPrompt="1"/>
          </p:nvPr>
        </p:nvSpPr>
        <p:spPr bwMode="black">
          <a:xfrm>
            <a:off x="2599267" y="4106864"/>
            <a:ext cx="8534400" cy="998537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en-US" noProof="0"/>
              <a:t>Hunter S.</a:t>
            </a:r>
            <a:endParaRPr lang="en-US" altLang="en-US" noProof="0" dirty="0"/>
          </a:p>
        </p:txBody>
      </p:sp>
      <p:pic>
        <p:nvPicPr>
          <p:cNvPr id="84999" name="Picture 7" descr="ibm_white_logo_300dpi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82" b="-32936"/>
          <a:stretch>
            <a:fillRect/>
          </a:stretch>
        </p:blipFill>
        <p:spPr bwMode="invGray">
          <a:xfrm>
            <a:off x="10033000" y="687388"/>
            <a:ext cx="1549400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00" name="Rectangle 8"/>
          <p:cNvSpPr>
            <a:spLocks noChangeArrowheads="1"/>
          </p:cNvSpPr>
          <p:nvPr/>
        </p:nvSpPr>
        <p:spPr bwMode="black">
          <a:xfrm>
            <a:off x="2675467" y="1219200"/>
            <a:ext cx="7078133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5001" name="Rectangle 9"/>
          <p:cNvSpPr>
            <a:spLocks noGrp="1" noChangeArrowheads="1"/>
          </p:cNvSpPr>
          <p:nvPr>
            <p:ph type="dt" sz="quarter" idx="2"/>
          </p:nvPr>
        </p:nvSpPr>
        <p:spPr>
          <a:xfrm>
            <a:off x="7188200" y="6221413"/>
            <a:ext cx="2159000" cy="311150"/>
          </a:xfrm>
        </p:spPr>
        <p:txBody>
          <a:bodyPr/>
          <a:lstStyle>
            <a:lvl1pPr>
              <a:defRPr sz="1300"/>
            </a:lvl1pPr>
          </a:lstStyle>
          <a:p>
            <a:endParaRPr lang="en-US" altLang="en-US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black">
          <a:xfrm flipV="1">
            <a:off x="2484967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black">
          <a:xfrm flipH="1" flipV="1">
            <a:off x="2482851" y="1362075"/>
            <a:ext cx="2116" cy="342901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black">
          <a:xfrm>
            <a:off x="9652000" y="6248401"/>
            <a:ext cx="218651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>
                <a:solidFill>
                  <a:srgbClr val="FFFFFF"/>
                </a:solidFill>
              </a:rPr>
              <a:t>© 2016 IBM Corporation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9267" y="1329294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14HP</a:t>
            </a:r>
            <a:r>
              <a:rPr lang="en-US" baseline="0">
                <a:solidFill>
                  <a:schemeClr val="bg1"/>
                </a:solidFill>
              </a:rPr>
              <a:t> </a:t>
            </a:r>
            <a:r>
              <a:rPr lang="en-US" baseline="0" err="1">
                <a:solidFill>
                  <a:schemeClr val="bg1"/>
                </a:solidFill>
              </a:rPr>
              <a:t>zmCP</a:t>
            </a:r>
            <a:r>
              <a:rPr lang="en-US" baseline="0">
                <a:solidFill>
                  <a:schemeClr val="bg1"/>
                </a:solidFill>
              </a:rPr>
              <a:t>/SC Characterization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A23B00-CE0E-49AF-8503-5E046300D1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3709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22767" y="737119"/>
            <a:ext cx="11935884" cy="580497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60A96-A3E1-46CE-B77A-03097BA4A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387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nline Image Placeholder 6"/>
          <p:cNvSpPr>
            <a:spLocks noGrp="1"/>
          </p:cNvSpPr>
          <p:nvPr>
            <p:ph type="clipArt" sz="quarter" idx="13"/>
          </p:nvPr>
        </p:nvSpPr>
        <p:spPr>
          <a:xfrm>
            <a:off x="122767" y="773113"/>
            <a:ext cx="11935884" cy="35417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22767" y="4430714"/>
            <a:ext cx="11935884" cy="2111375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60A96-A3E1-46CE-B77A-03097BA4A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801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Online Image Placeholder 6"/>
          <p:cNvSpPr>
            <a:spLocks noGrp="1"/>
          </p:cNvSpPr>
          <p:nvPr>
            <p:ph type="clipArt" sz="quarter" idx="13"/>
          </p:nvPr>
        </p:nvSpPr>
        <p:spPr>
          <a:xfrm>
            <a:off x="122767" y="773113"/>
            <a:ext cx="11935884" cy="458433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22767" y="5357446"/>
            <a:ext cx="11935884" cy="118464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93858-72B1-4390-84F7-701471752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49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Online Image Placeholder 6"/>
          <p:cNvSpPr>
            <a:spLocks noGrp="1"/>
          </p:cNvSpPr>
          <p:nvPr>
            <p:ph type="clipArt" sz="quarter" idx="13"/>
          </p:nvPr>
        </p:nvSpPr>
        <p:spPr>
          <a:xfrm>
            <a:off x="122767" y="773113"/>
            <a:ext cx="5884333" cy="35417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/>
          </p:nvPr>
        </p:nvSpPr>
        <p:spPr>
          <a:xfrm>
            <a:off x="122767" y="4430714"/>
            <a:ext cx="11935884" cy="2111375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nline Image Placeholder 6"/>
          <p:cNvSpPr>
            <a:spLocks noGrp="1"/>
          </p:cNvSpPr>
          <p:nvPr>
            <p:ph type="clipArt" sz="quarter" idx="15"/>
          </p:nvPr>
        </p:nvSpPr>
        <p:spPr>
          <a:xfrm>
            <a:off x="6134101" y="757238"/>
            <a:ext cx="5924551" cy="35417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EF095-1EC7-439F-AEF8-27849B6065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125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Online Image Placeholder 8"/>
          <p:cNvSpPr>
            <a:spLocks noGrp="1"/>
          </p:cNvSpPr>
          <p:nvPr>
            <p:ph type="clipArt" sz="quarter" idx="17"/>
          </p:nvPr>
        </p:nvSpPr>
        <p:spPr>
          <a:xfrm>
            <a:off x="121923" y="640515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Online Image Placeholder 8"/>
          <p:cNvSpPr>
            <a:spLocks noGrp="1"/>
          </p:cNvSpPr>
          <p:nvPr>
            <p:ph type="clipArt" sz="quarter" idx="18"/>
          </p:nvPr>
        </p:nvSpPr>
        <p:spPr>
          <a:xfrm>
            <a:off x="6160795" y="642102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Online Image Placeholder 8"/>
          <p:cNvSpPr>
            <a:spLocks noGrp="1"/>
          </p:cNvSpPr>
          <p:nvPr>
            <p:ph type="clipArt" sz="quarter" idx="19"/>
          </p:nvPr>
        </p:nvSpPr>
        <p:spPr>
          <a:xfrm>
            <a:off x="121923" y="3691733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Online Image Placeholder 8"/>
          <p:cNvSpPr>
            <a:spLocks noGrp="1"/>
          </p:cNvSpPr>
          <p:nvPr>
            <p:ph type="clipArt" sz="quarter" idx="20"/>
          </p:nvPr>
        </p:nvSpPr>
        <p:spPr>
          <a:xfrm>
            <a:off x="6160795" y="3693320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7216A-B5A1-4FF8-B106-11BDE5353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592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Online Image Placeholder 8"/>
          <p:cNvSpPr>
            <a:spLocks noGrp="1"/>
          </p:cNvSpPr>
          <p:nvPr>
            <p:ph type="clipArt" sz="quarter" idx="17"/>
          </p:nvPr>
        </p:nvSpPr>
        <p:spPr>
          <a:xfrm>
            <a:off x="121923" y="640515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Online Image Placeholder 8"/>
          <p:cNvSpPr>
            <a:spLocks noGrp="1"/>
          </p:cNvSpPr>
          <p:nvPr>
            <p:ph type="clipArt" sz="quarter" idx="18"/>
          </p:nvPr>
        </p:nvSpPr>
        <p:spPr>
          <a:xfrm>
            <a:off x="6160795" y="642102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Online Image Placeholder 8"/>
          <p:cNvSpPr>
            <a:spLocks noGrp="1"/>
          </p:cNvSpPr>
          <p:nvPr>
            <p:ph type="clipArt" sz="quarter" idx="19"/>
          </p:nvPr>
        </p:nvSpPr>
        <p:spPr>
          <a:xfrm>
            <a:off x="121923" y="3691733"/>
            <a:ext cx="5924063" cy="2936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7216A-B5A1-4FF8-B106-11BDE5353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6160795" y="3691733"/>
            <a:ext cx="5897856" cy="28503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q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09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6A500-CF1F-4547-AFB2-9601B2540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801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5003B-4C23-4810-8666-2D402C881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511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1BDDD-7E49-40D2-803B-19F6DC179F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154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57365-3E3B-4DAD-A055-BF4BAE7F2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3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971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457200"/>
            <a:ext cx="8712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07D092-5D55-4AC7-B573-55CDE3939DE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8824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28600"/>
            <a:ext cx="492443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89408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5DCE6-CE60-4DDF-97B1-69EABBE7E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31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8160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-8467" y="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white_logo_300dpi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9652001" y="457201"/>
            <a:ext cx="162983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black">
          <a:xfrm>
            <a:off x="7010400" y="6323014"/>
            <a:ext cx="4673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dirty="0">
                <a:solidFill>
                  <a:srgbClr val="C0C0C0"/>
                </a:solidFill>
                <a:latin typeface="Lucida Sans Unicode" panose="020B0602030504020204" pitchFamily="34" charset="0"/>
              </a:rPr>
              <a:t>Systems Group</a:t>
            </a:r>
            <a:endParaRPr lang="en-US" altLang="en-US" dirty="0">
              <a:solidFill>
                <a:srgbClr val="C0C0C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438400" y="457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981200"/>
            <a:ext cx="10668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28 Lucida Sans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0000" y="4632326"/>
            <a:ext cx="8534400" cy="366713"/>
          </a:xfrm>
        </p:spPr>
        <p:txBody>
          <a:bodyPr>
            <a:spAutoFit/>
          </a:bodyPr>
          <a:lstStyle>
            <a:lvl1pPr marL="0" indent="0">
              <a:defRPr sz="18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noProof="0"/>
              <a:t>Authors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42400" y="5334000"/>
            <a:ext cx="2844800" cy="336550"/>
          </a:xfrm>
        </p:spPr>
        <p:txBody>
          <a:bodyPr/>
          <a:lstStyle>
            <a:lvl1pPr algn="l">
              <a:defRPr sz="1600"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" y="6400800"/>
            <a:ext cx="609600" cy="30480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A7A64915-00AF-4408-9F91-4B9AA18FD7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ftr" sz="quarter" idx="12"/>
          </p:nvPr>
        </p:nvSpPr>
        <p:spPr>
          <a:xfrm>
            <a:off x="5791200" y="5334000"/>
            <a:ext cx="1828800" cy="304800"/>
          </a:xfrm>
        </p:spPr>
        <p:txBody>
          <a:bodyPr/>
          <a:lstStyle>
            <a:lvl1pPr algn="l"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</p:spTree>
    <p:extLst>
      <p:ext uri="{BB962C8B-B14F-4D97-AF65-F5344CB8AC3E}">
        <p14:creationId xmlns:p14="http://schemas.microsoft.com/office/powerpoint/2010/main" val="2421145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buSzPct val="70000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92618" y="6650039"/>
            <a:ext cx="69003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18A7-4E03-4A3E-BCD7-8C3FA9D1A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2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23484"/>
            <a:ext cx="10515600" cy="19389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82FFA-909B-4DCC-8BA5-C8983FAB2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595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7EB35-2FFC-4F1E-9D32-6DAC6260B4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17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A32C2-0804-4F34-BAA4-EF78C5D71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57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403EB-B0F5-4100-ADFB-D05DCB4B5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45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075E3-0C5B-4C03-AF88-33F661803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111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33CD3-ADCB-41FB-BC1F-02A9DAF3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680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17E40-C1A6-453A-9CB1-BD09DD931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63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Conferenc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1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official_locku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76201"/>
            <a:ext cx="178011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962400" y="6477000"/>
            <a:ext cx="3312584" cy="235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8195" name="Title Placeholder 1"/>
          <p:cNvSpPr>
            <a:spLocks noGrp="1"/>
          </p:cNvSpPr>
          <p:nvPr>
            <p:ph type="ctrTitle"/>
          </p:nvPr>
        </p:nvSpPr>
        <p:spPr>
          <a:xfrm>
            <a:off x="304800" y="3124201"/>
            <a:ext cx="8077200" cy="10636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zh-CN" noProof="0"/>
              <a:t>(Title)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subTitle" idx="1"/>
          </p:nvPr>
        </p:nvSpPr>
        <p:spPr>
          <a:xfrm>
            <a:off x="304801" y="4572000"/>
            <a:ext cx="6889751" cy="660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i="1"/>
            </a:lvl1pPr>
          </a:lstStyle>
          <a:p>
            <a:pPr lvl="0"/>
            <a:r>
              <a:rPr lang="en-US" altLang="zh-CN" noProof="0"/>
              <a:t>Author</a:t>
            </a:r>
          </a:p>
          <a:p>
            <a:pPr lvl="0"/>
            <a:r>
              <a:rPr lang="en-US" altLang="zh-CN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11735293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4EDD5-D887-4CCF-AD25-FE30D1D41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82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30335" y="152400"/>
            <a:ext cx="461665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8940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2C65-05DC-4C36-8E18-FC13403F7E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3492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8160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-8467" y="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white_logo_300dpi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9652001" y="457201"/>
            <a:ext cx="162983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black">
          <a:xfrm>
            <a:off x="7010400" y="6323014"/>
            <a:ext cx="4673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dirty="0">
                <a:solidFill>
                  <a:srgbClr val="C0C0C0"/>
                </a:solidFill>
                <a:latin typeface="Lucida Sans Unicode" panose="020B0602030504020204" pitchFamily="34" charset="0"/>
              </a:rPr>
              <a:t>Systems Group</a:t>
            </a:r>
            <a:endParaRPr lang="en-US" altLang="en-US" dirty="0">
              <a:solidFill>
                <a:srgbClr val="C0C0C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438400" y="457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981200"/>
            <a:ext cx="10668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28 Lucida Sans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0000" y="4632326"/>
            <a:ext cx="8534400" cy="366713"/>
          </a:xfrm>
        </p:spPr>
        <p:txBody>
          <a:bodyPr>
            <a:spAutoFit/>
          </a:bodyPr>
          <a:lstStyle>
            <a:lvl1pPr marL="0" indent="0">
              <a:defRPr sz="18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noProof="0"/>
              <a:t>Authors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42400" y="5334000"/>
            <a:ext cx="2844800" cy="336550"/>
          </a:xfrm>
        </p:spPr>
        <p:txBody>
          <a:bodyPr/>
          <a:lstStyle>
            <a:lvl1pPr algn="l">
              <a:defRPr sz="1600"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" y="6400800"/>
            <a:ext cx="609600" cy="30480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A7A64915-00AF-4408-9F91-4B9AA18FD7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ftr" sz="quarter" idx="12"/>
          </p:nvPr>
        </p:nvSpPr>
        <p:spPr>
          <a:xfrm>
            <a:off x="5791200" y="5334000"/>
            <a:ext cx="1828800" cy="304800"/>
          </a:xfrm>
        </p:spPr>
        <p:txBody>
          <a:bodyPr/>
          <a:lstStyle>
            <a:lvl1pPr algn="l"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</p:spTree>
    <p:extLst>
      <p:ext uri="{BB962C8B-B14F-4D97-AF65-F5344CB8AC3E}">
        <p14:creationId xmlns:p14="http://schemas.microsoft.com/office/powerpoint/2010/main" val="18634679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buSzPct val="70000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92618" y="6650039"/>
            <a:ext cx="690033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18A7-4E03-4A3E-BCD7-8C3FA9D1A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040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23484"/>
            <a:ext cx="10515600" cy="19389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82FFA-909B-4DCC-8BA5-C8983FAB2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090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7EB35-2FFC-4F1E-9D32-6DAC6260B4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4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A32C2-0804-4F34-BAA4-EF78C5D71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42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403EB-B0F5-4100-ADFB-D05DCB4B5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275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075E3-0C5B-4C03-AF88-33F661803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677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33CD3-ADCB-41FB-BC1F-02A9DAF3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83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6845" y="87920"/>
            <a:ext cx="8955616" cy="4385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06" y="897915"/>
            <a:ext cx="11347449" cy="454660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203200" y="6523038"/>
            <a:ext cx="711200" cy="182562"/>
          </a:xfrm>
        </p:spPr>
        <p:txBody>
          <a:bodyPr/>
          <a:lstStyle>
            <a:lvl1pPr eaLnBrk="0" hangingPunct="0">
              <a:buSzPct val="100000"/>
              <a:defRPr/>
            </a:lvl1pPr>
          </a:lstStyle>
          <a:p>
            <a:pPr>
              <a:defRPr/>
            </a:pPr>
            <a:fld id="{6F6303F8-C071-4A4E-88A0-E6C8FABFFE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6303099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17E40-C1A6-453A-9CB1-BD09DD931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1599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4EDD5-D887-4CCF-AD25-FE30D1D41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438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30335" y="152400"/>
            <a:ext cx="461665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8940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2C65-05DC-4C36-8E18-FC13403F7E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2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6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C1F64DD8-0B17-4CB3-ACFB-F89C6E22539F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9F723180-C673-4558-A6E7-F6BADFEDC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92630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7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681E7706-764A-4B0F-B938-44057A1CE0E7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123" y="115401"/>
            <a:ext cx="10256877" cy="4473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1" y="915526"/>
            <a:ext cx="5571067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318" y="915526"/>
            <a:ext cx="5573183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B3DA7C61-9694-41B5-87A1-41313FEA9E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4914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205818" y="6477000"/>
            <a:ext cx="3312583" cy="235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753" y="125170"/>
            <a:ext cx="10972800" cy="4023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1217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20979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81217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20979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203200" y="6523038"/>
            <a:ext cx="711200" cy="182562"/>
          </a:xfrm>
        </p:spPr>
        <p:txBody>
          <a:bodyPr/>
          <a:lstStyle>
            <a:lvl1pPr eaLnBrk="0" hangingPunct="0">
              <a:buSzPct val="100000"/>
              <a:defRPr/>
            </a:lvl1pPr>
          </a:lstStyle>
          <a:p>
            <a:pPr>
              <a:defRPr/>
            </a:pPr>
            <a:fld id="{3572659B-F926-4755-8485-6F8F758751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3582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5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CB6EE76C-88D8-4EBB-B792-56F720BA9657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954" y="70337"/>
            <a:ext cx="10292047" cy="465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DD268717-0C2E-4CE2-8B43-9AADBC1B87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81640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4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E262B0D4-8072-4E14-BCD0-D0E135FF917A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AC7DB307-001D-498B-8703-AC8B3217DA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3547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7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F6A22600-24C9-4736-BEDC-EEB01C91B3D7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F2DFEAFD-379D-4B80-B0CA-CCDD170059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397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00E6C7-B366-43F3-8B66-3C4A6305923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782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7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C1BD9249-3E50-425A-BF3F-5A64EECC0154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915A5B5E-B21E-447E-B17C-798DD55549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194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6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4C348E82-6D76-4D43-A9D2-AED6CC95CFD3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184" y="124193"/>
            <a:ext cx="11438467" cy="491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3497" y="809992"/>
            <a:ext cx="11347449" cy="4546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97A0FE18-601A-47D5-A3F5-A6A207918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0841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6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D93145FD-AA92-4F57-88C1-902AC0DAD083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9634" y="642938"/>
            <a:ext cx="2859617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0785" y="642938"/>
            <a:ext cx="8375649" cy="557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348AD0CE-04B8-4B56-8A52-BD8C3A9398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2747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6" name="Slide Number Placeholder 6"/>
          <p:cNvSpPr>
            <a:spLocks/>
          </p:cNvSpPr>
          <p:nvPr/>
        </p:nvSpPr>
        <p:spPr bwMode="black">
          <a:xfrm>
            <a:off x="203200" y="6523038"/>
            <a:ext cx="711200" cy="1825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 defTabSz="457200">
              <a:buClrTx/>
              <a:buFontTx/>
              <a:buNone/>
              <a:defRPr sz="1400">
                <a:solidFill>
                  <a:srgbClr val="FFFFFF"/>
                </a:solidFill>
                <a:ea typeface="SimSun" pitchFamily="2" charset="-122"/>
              </a:defRPr>
            </a:lvl1pPr>
          </a:lstStyle>
          <a:p>
            <a:pPr>
              <a:defRPr/>
            </a:pPr>
            <a:fld id="{3902F847-60B3-4357-8EFD-F0F79C06C57E}" type="slidenum">
              <a:rPr lang="zh-CN" altLang="en-US" sz="1400" smtClean="0">
                <a:latin typeface="Arial" charset="0"/>
              </a:rPr>
              <a:pPr>
                <a:defRPr/>
              </a:pPr>
              <a:t>‹#›</a:t>
            </a:fld>
            <a:endParaRPr lang="en-US" altLang="zh-CN" sz="14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676" y="105505"/>
            <a:ext cx="11438467" cy="5011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88328" y="774822"/>
            <a:ext cx="11347449" cy="4546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26400" y="6553201"/>
            <a:ext cx="711200" cy="182563"/>
          </a:xfrm>
        </p:spPr>
        <p:txBody>
          <a:bodyPr/>
          <a:lstStyle>
            <a:lvl1pPr eaLnBrk="0" hangingPunct="0">
              <a:buSzPct val="100000"/>
              <a:defRPr sz="2200"/>
            </a:lvl1pPr>
          </a:lstStyle>
          <a:p>
            <a:pPr>
              <a:defRPr/>
            </a:pPr>
            <a:fld id="{2AF53F2E-E102-465B-A9FB-5182B51402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73823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fficial_Slide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879418" y="6386513"/>
            <a:ext cx="3312583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1pPr>
            <a:lvl2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7889FB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43418" y="6537325"/>
            <a:ext cx="488949" cy="184150"/>
          </a:xfrm>
        </p:spPr>
        <p:txBody>
          <a:bodyPr/>
          <a:lstStyle>
            <a:lvl1pPr eaLnBrk="0" hangingPunct="0">
              <a:defRPr sz="1200"/>
            </a:lvl1pPr>
          </a:lstStyle>
          <a:p>
            <a:pPr>
              <a:defRPr/>
            </a:pPr>
            <a:fld id="{5E0383F9-5F59-4B33-877C-3ED8BA30C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2217" y="6537325"/>
            <a:ext cx="7924800" cy="1841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>
                <a:srgbClr val="000000"/>
              </a:buCl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2"/>
          </p:nvPr>
        </p:nvSpPr>
        <p:spPr>
          <a:xfrm>
            <a:off x="732367" y="6537325"/>
            <a:ext cx="1339851" cy="1841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>
                <a:solidFill>
                  <a:schemeClr val="bg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AFF19-D9AD-4EEB-8D06-145FACF7AA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6672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UR~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121920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blackWhite">
          <a:xfrm>
            <a:off x="1" y="1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50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blackWhite">
          <a:xfrm>
            <a:off x="1" y="5164139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endParaRPr lang="en-US" altLang="en-US" sz="1800"/>
          </a:p>
        </p:txBody>
      </p:sp>
      <p:pic>
        <p:nvPicPr>
          <p:cNvPr id="7" name="Picture 7" descr="ibm_white_logo_300dp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82" b="-32936"/>
          <a:stretch>
            <a:fillRect/>
          </a:stretch>
        </p:blipFill>
        <p:spPr bwMode="invGray">
          <a:xfrm>
            <a:off x="10033000" y="687388"/>
            <a:ext cx="15494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black">
          <a:xfrm>
            <a:off x="2675467" y="1219200"/>
            <a:ext cx="7078133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6" tIns="13716" rIns="13716" bIns="13716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defRPr/>
            </a:pPr>
            <a:endParaRPr lang="en-US" altLang="en-US" sz="1500">
              <a:solidFill>
                <a:srgbClr val="FFFFFF"/>
              </a:solidFill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black">
          <a:xfrm flipV="1">
            <a:off x="2484967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black">
          <a:xfrm flipH="1" flipV="1">
            <a:off x="2482851" y="1362075"/>
            <a:ext cx="2116" cy="3429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black">
          <a:xfrm>
            <a:off x="9652000" y="6248401"/>
            <a:ext cx="2186517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en-US" sz="750">
                <a:solidFill>
                  <a:srgbClr val="FFFFFF"/>
                </a:solidFill>
              </a:rPr>
              <a:t>© 2016 IBM Corporation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599267" y="1328738"/>
            <a:ext cx="4165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500">
                <a:solidFill>
                  <a:schemeClr val="bg1"/>
                </a:solidFill>
              </a:rPr>
              <a:t>14HP zmCP/SC Characterization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ctrTitle"/>
          </p:nvPr>
        </p:nvSpPr>
        <p:spPr bwMode="black">
          <a:xfrm>
            <a:off x="520702" y="2493966"/>
            <a:ext cx="10606617" cy="14700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2599267" y="4106866"/>
            <a:ext cx="8534400" cy="998537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13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7188200" y="6221413"/>
            <a:ext cx="2159000" cy="311150"/>
          </a:xfrm>
        </p:spPr>
        <p:txBody>
          <a:bodyPr/>
          <a:lstStyle>
            <a:lvl1pPr>
              <a:defRPr sz="975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924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48CBC-FB47-473F-9F3D-33FF82B380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142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8A238-9322-4DBF-9B4D-28E2DEF65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6993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EC25-04E0-4953-929B-332553975A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84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5D2580-BCB1-47E6-9AE1-CAD78862D16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723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707E5-B49E-4FB6-BEF3-AFAFC00CD0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498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690BD-793D-4985-88CE-F4F6BF503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735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79C1B-E838-40D2-9F95-7894C534DF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906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AF3A1-AAF9-4406-9EB5-2EE90999CC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2909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216F-59E5-4ECB-82A3-2E88115677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2692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400E7-4FB6-41F4-A520-9B51C32E22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076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971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457200"/>
            <a:ext cx="8712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7CF85-573C-4097-BFB0-2F477F7E8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9517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8160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-8467" y="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white_logo_300dpi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9652001" y="457201"/>
            <a:ext cx="162983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black">
          <a:xfrm>
            <a:off x="7010400" y="6323014"/>
            <a:ext cx="4673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en-US">
                <a:solidFill>
                  <a:srgbClr val="C0C0C0"/>
                </a:solidFill>
                <a:latin typeface="Lucida Sans Unicode" panose="020B0602030504020204" pitchFamily="34" charset="0"/>
              </a:rPr>
              <a:t>Systems Group</a:t>
            </a: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438400" y="457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981200"/>
            <a:ext cx="10668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noProof="0"/>
              <a:t>28 Lucida Sans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0000" y="4632326"/>
            <a:ext cx="8534400" cy="366713"/>
          </a:xfrm>
        </p:spPr>
        <p:txBody>
          <a:bodyPr>
            <a:spAutoFit/>
          </a:bodyPr>
          <a:lstStyle>
            <a:lvl1pPr marL="0" indent="0">
              <a:defRPr sz="18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noProof="0"/>
              <a:t>Authors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42400" y="5334000"/>
            <a:ext cx="2844800" cy="336550"/>
          </a:xfrm>
        </p:spPr>
        <p:txBody>
          <a:bodyPr/>
          <a:lstStyle>
            <a:lvl1pPr algn="l">
              <a:defRPr sz="1600"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" y="6400800"/>
            <a:ext cx="609600" cy="304800"/>
          </a:xfrm>
        </p:spPr>
        <p:txBody>
          <a:bodyPr/>
          <a:lstStyle>
            <a:lvl1pPr>
              <a:defRPr sz="1400" b="0" smtClean="0"/>
            </a:lvl1pPr>
          </a:lstStyle>
          <a:p>
            <a:pPr>
              <a:defRPr/>
            </a:pPr>
            <a:fld id="{05061496-881F-437B-B6C5-C07B3A00AC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ftr" sz="quarter" idx="12"/>
          </p:nvPr>
        </p:nvSpPr>
        <p:spPr>
          <a:xfrm>
            <a:off x="5791200" y="5334000"/>
            <a:ext cx="1828800" cy="304800"/>
          </a:xfrm>
        </p:spPr>
        <p:txBody>
          <a:bodyPr/>
          <a:lstStyle>
            <a:lvl1pPr algn="l"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</p:spTree>
    <p:extLst>
      <p:ext uri="{BB962C8B-B14F-4D97-AF65-F5344CB8AC3E}">
        <p14:creationId xmlns:p14="http://schemas.microsoft.com/office/powerpoint/2010/main" val="2526858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buSzPct val="70000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SzPct val="70000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 flipH="1">
            <a:off x="192618" y="6650039"/>
            <a:ext cx="690033" cy="2746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BA847A-882D-4B0D-B77F-E08C58D25F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56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23484"/>
            <a:ext cx="10515600" cy="19389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F12F-0BDF-4D32-B9F3-D277711CC3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49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5DC035-FA13-4668-B5BF-39E3B2B021A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0163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609600"/>
            <a:ext cx="5892800" cy="60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1F8F5-CBA0-48E5-8FA7-55C7944D16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419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6E772-138F-4FF5-8E04-202417D6E2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617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7BD7C-9BD0-4D90-8874-6D37ABA3FD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461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9A213-6ABF-4071-AF3B-A5325514F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50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60F56-EE02-48D8-9FE9-91041FC82F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30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42700-5A19-4033-92B4-B44E977D46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0427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370E4-C246-4228-B2A6-E45F00B5E6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4783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30335" y="152400"/>
            <a:ext cx="461665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8940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F39BD-0A3D-4E20-8C0A-9FBA23E743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8598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TEXTUR~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12192000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5" name="Rectangle 3"/>
          <p:cNvSpPr>
            <a:spLocks noChangeArrowheads="1"/>
          </p:cNvSpPr>
          <p:nvPr/>
        </p:nvSpPr>
        <p:spPr bwMode="blackWhite">
          <a:xfrm>
            <a:off x="1" y="1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blackWhite">
          <a:xfrm>
            <a:off x="1" y="5164139"/>
            <a:ext cx="12187767" cy="169227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ctrTitle"/>
          </p:nvPr>
        </p:nvSpPr>
        <p:spPr bwMode="black">
          <a:xfrm>
            <a:off x="520701" y="2493964"/>
            <a:ext cx="10606617" cy="14700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ubTitle" idx="1" hasCustomPrompt="1"/>
          </p:nvPr>
        </p:nvSpPr>
        <p:spPr bwMode="black">
          <a:xfrm>
            <a:off x="2599267" y="4106864"/>
            <a:ext cx="8534400" cy="998537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en-US" noProof="0"/>
              <a:t>Hunter S.</a:t>
            </a:r>
            <a:endParaRPr lang="en-US" altLang="en-US" noProof="0" dirty="0"/>
          </a:p>
        </p:txBody>
      </p:sp>
      <p:pic>
        <p:nvPicPr>
          <p:cNvPr id="84999" name="Picture 7" descr="ibm_white_logo_300dpi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82" b="-32936"/>
          <a:stretch>
            <a:fillRect/>
          </a:stretch>
        </p:blipFill>
        <p:spPr bwMode="invGray">
          <a:xfrm>
            <a:off x="10033000" y="687388"/>
            <a:ext cx="1549400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00" name="Rectangle 8"/>
          <p:cNvSpPr>
            <a:spLocks noChangeArrowheads="1"/>
          </p:cNvSpPr>
          <p:nvPr/>
        </p:nvSpPr>
        <p:spPr bwMode="black">
          <a:xfrm>
            <a:off x="2675467" y="1219200"/>
            <a:ext cx="7078133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5001" name="Rectangle 9"/>
          <p:cNvSpPr>
            <a:spLocks noGrp="1" noChangeArrowheads="1"/>
          </p:cNvSpPr>
          <p:nvPr>
            <p:ph type="dt" sz="quarter" idx="2"/>
          </p:nvPr>
        </p:nvSpPr>
        <p:spPr>
          <a:xfrm>
            <a:off x="7188200" y="6221413"/>
            <a:ext cx="2159000" cy="311150"/>
          </a:xfrm>
        </p:spPr>
        <p:txBody>
          <a:bodyPr/>
          <a:lstStyle>
            <a:lvl1pPr>
              <a:defRPr sz="1300"/>
            </a:lvl1pPr>
          </a:lstStyle>
          <a:p>
            <a:endParaRPr lang="en-US" altLang="en-US"/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black">
          <a:xfrm flipV="1">
            <a:off x="2484967" y="4217988"/>
            <a:ext cx="0" cy="9334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black">
          <a:xfrm flipH="1" flipV="1">
            <a:off x="2482851" y="1362075"/>
            <a:ext cx="2116" cy="342901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black">
          <a:xfrm>
            <a:off x="9652000" y="6248401"/>
            <a:ext cx="218651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>
                <a:solidFill>
                  <a:srgbClr val="FFFFFF"/>
                </a:solidFill>
              </a:rPr>
              <a:t>© 2016 IBM Corporation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9267" y="1329294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14HP</a:t>
            </a:r>
            <a:r>
              <a:rPr lang="en-US" baseline="0">
                <a:solidFill>
                  <a:schemeClr val="bg1"/>
                </a:solidFill>
              </a:rPr>
              <a:t> </a:t>
            </a:r>
            <a:r>
              <a:rPr lang="en-US" baseline="0" err="1">
                <a:solidFill>
                  <a:schemeClr val="bg1"/>
                </a:solidFill>
              </a:rPr>
              <a:t>zmCP</a:t>
            </a:r>
            <a:r>
              <a:rPr lang="en-US" baseline="0">
                <a:solidFill>
                  <a:schemeClr val="bg1"/>
                </a:solidFill>
              </a:rPr>
              <a:t>/SC Characterization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9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00E6C7-B366-43F3-8B66-3C4A6305923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70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E1E0B4-8F7A-402C-A4BB-BC759A97F1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2759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5D2580-BCB1-47E6-9AE1-CAD78862D16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977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5588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5DC035-FA13-4668-B5BF-39E3B2B021A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34895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E1E0B4-8F7A-402C-A4BB-BC759A97F1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2184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4E0CF2-3074-4E4A-B25A-982E506FD9E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7984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9EA3E3-52DC-4F6C-9140-749F1684B0B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526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088DEF-A489-4ED1-BD08-518E124CAD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4935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031191-EBC2-4E39-B108-555FC3B5523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3880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A23B00-CE0E-49AF-8503-5E046300D1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9688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457200"/>
            <a:ext cx="2971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457200"/>
            <a:ext cx="8712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07D092-5D55-4AC7-B573-55CDE3939DE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7118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2 - Title slide imag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hoto 4x1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2734" y="6419850"/>
            <a:ext cx="840317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05600" y="4526280"/>
            <a:ext cx="5303520" cy="1454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7475" indent="-117475">
              <a:buFont typeface="Arial" pitchFamily="34" charset="0"/>
              <a:buNone/>
            </a:pPr>
            <a:r>
              <a:rPr lang="en-US" sz="1050" b="1">
                <a:solidFill>
                  <a:schemeClr val="tx1">
                    <a:lumMod val="90000"/>
                    <a:lumOff val="10000"/>
                  </a:schemeClr>
                </a:solidFill>
              </a:rPr>
              <a:t>Instructions on how to replace photo/image</a:t>
            </a:r>
            <a:r>
              <a:rPr lang="en-US" sz="1050" b="1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 on cover</a:t>
            </a:r>
            <a:endParaRPr lang="en-US" sz="105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17475" indent="-117475">
              <a:buFont typeface="Arial" pitchFamily="34" charset="0"/>
              <a:buChar char="•"/>
            </a:pPr>
            <a:r>
              <a:rPr lang="en-US" sz="1050">
                <a:solidFill>
                  <a:schemeClr val="tx1">
                    <a:lumMod val="90000"/>
                    <a:lumOff val="10000"/>
                  </a:schemeClr>
                </a:solidFill>
              </a:rPr>
              <a:t>Open</a:t>
            </a: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 Slide Master view</a:t>
            </a:r>
            <a:endParaRPr lang="en-US" sz="105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17475" indent="-117475">
              <a:buFont typeface="Arial" pitchFamily="34" charset="0"/>
              <a:buChar char="•"/>
            </a:pPr>
            <a:r>
              <a:rPr lang="en-US" sz="1050">
                <a:solidFill>
                  <a:schemeClr val="tx1">
                    <a:lumMod val="90000"/>
                    <a:lumOff val="10000"/>
                  </a:schemeClr>
                </a:solidFill>
              </a:rPr>
              <a:t>Click on</a:t>
            </a: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 white gradated overlay and send to back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Select grey logo pattern and delete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Insert photo or other graphic no larger than 10” wide by 4” tall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Move photo to top edge of slide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Send photo to back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>
                <a:solidFill>
                  <a:schemeClr val="tx1">
                    <a:lumMod val="90000"/>
                    <a:lumOff val="10000"/>
                  </a:schemeClr>
                </a:solidFill>
              </a:rPr>
              <a:t>Delete these instructions</a:t>
            </a:r>
          </a:p>
          <a:p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2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4E0CF2-3074-4E4A-B25A-982E506FD9E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6614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2734" y="6419850"/>
            <a:ext cx="840317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337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Section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6487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2 - last slide IBM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533764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teal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8264"/>
            <a:ext cx="840316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5658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Section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4943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1 - last slide IBM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969231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green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8264"/>
            <a:ext cx="840316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8480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Section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7462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1 - last slide IBM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036664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3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yellow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5088"/>
            <a:ext cx="84243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70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9EA3E3-52DC-4F6C-9140-749F1684B0B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2404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YELLOW 3 -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1691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3 - last slide IBM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chemeClr val="bg1"/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81837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orang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8264"/>
            <a:ext cx="840316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06039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5901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Section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708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1 - last slide IBM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rgbClr val="F2F2F2"/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949061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red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8264"/>
            <a:ext cx="840316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1" y="2975743"/>
            <a:ext cx="11289047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4896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Section p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0803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1 - last slide IBM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12290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purpl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0618" y="6419850"/>
            <a:ext cx="842433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0" y="5166360"/>
            <a:ext cx="1121431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069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Section p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64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088DEF-A489-4ED1-BD08-518E124CAD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7362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1 - last slide IBM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384" y="2960688"/>
            <a:ext cx="206374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chemeClr val="bg1">
                    <a:alpha val="80000"/>
                  </a:schemeClr>
                </a:solidFill>
              </a:rPr>
              <a:t>©2015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49827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8160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rop_of_DM04_12_2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-8467" y="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white_logo_300dpi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9652001" y="457201"/>
            <a:ext cx="162983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black">
          <a:xfrm>
            <a:off x="7010400" y="6323014"/>
            <a:ext cx="4673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en-US">
                <a:solidFill>
                  <a:srgbClr val="C0C0C0"/>
                </a:solidFill>
                <a:latin typeface="Lucida Sans Unicode" panose="020B0602030504020204" pitchFamily="34" charset="0"/>
              </a:rPr>
              <a:t>Systems &amp; Technology Group</a:t>
            </a: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438400" y="457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981201"/>
            <a:ext cx="10668000" cy="519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altLang="en-US" noProof="0"/>
              <a:t>28 Lucida Sans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0000" y="4632326"/>
            <a:ext cx="8534400" cy="366713"/>
          </a:xfrm>
        </p:spPr>
        <p:txBody>
          <a:bodyPr>
            <a:spAutoFit/>
          </a:bodyPr>
          <a:lstStyle>
            <a:lvl1pPr marL="0" indent="0">
              <a:defRPr sz="18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altLang="en-US" noProof="0"/>
              <a:t>Authors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42400" y="5334000"/>
            <a:ext cx="2844800" cy="336550"/>
          </a:xfrm>
        </p:spPr>
        <p:txBody>
          <a:bodyPr/>
          <a:lstStyle>
            <a:lvl1pPr algn="l">
              <a:defRPr sz="1600"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" y="6400800"/>
            <a:ext cx="609600" cy="30480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1FD5F77C-D056-49E2-A465-703B0D3AA6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ftr" sz="quarter" idx="12"/>
          </p:nvPr>
        </p:nvSpPr>
        <p:spPr>
          <a:xfrm>
            <a:off x="5791200" y="5334000"/>
            <a:ext cx="1828800" cy="304800"/>
          </a:xfrm>
        </p:spPr>
        <p:txBody>
          <a:bodyPr/>
          <a:lstStyle>
            <a:lvl1pPr algn="l"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</p:spTree>
    <p:extLst>
      <p:ext uri="{BB962C8B-B14F-4D97-AF65-F5344CB8AC3E}">
        <p14:creationId xmlns:p14="http://schemas.microsoft.com/office/powerpoint/2010/main" val="28642458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1A8AE-C633-4257-8DA0-810E49290F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8456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23484"/>
            <a:ext cx="10515600" cy="19389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FC46B-B4A5-455B-8479-0F854536C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8176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762000"/>
            <a:ext cx="5791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62000"/>
            <a:ext cx="5791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30A44-217C-497C-8531-F5881003B7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8336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4001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FA0DC-699A-4FAD-8747-8AAA8A1A3E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8955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6A35C-5A40-45C0-A704-118375E79D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689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A4D1B-7597-49E1-827E-09F504A18D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934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8FF44-5371-4D95-90EC-204582E9BE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8838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980182"/>
            <a:ext cx="3932767" cy="107721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26DF3-ECDD-49F8-8B3B-3A9CC2AE9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88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031191-EBC2-4E39-B108-555FC3B5523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6030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3D21C-7067-4667-9346-E07B6C0BB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5168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9558" y="228600"/>
            <a:ext cx="492443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89408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08192-15D4-4248-B6F1-150AD27B12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5516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1"/>
            <a:ext cx="12192000" cy="396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762000"/>
            <a:ext cx="5791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7620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52E47-02D3-4A8E-8159-827ECF5F78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2547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228601"/>
            <a:ext cx="12192000" cy="396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7620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7620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03200" y="36957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95700"/>
            <a:ext cx="5791200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D9132-6E0E-484A-A051-0B3372AEB8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2694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op_of_DM04_12_2_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8160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rop_of_DM04_12_2_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-8467" y="0"/>
            <a:ext cx="1220046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ibm_white_logo_300dp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9652001" y="457201"/>
            <a:ext cx="162983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black">
          <a:xfrm>
            <a:off x="7010400" y="6323014"/>
            <a:ext cx="4673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sz="1800">
                <a:solidFill>
                  <a:srgbClr val="C0C0C0"/>
                </a:solidFill>
                <a:latin typeface="Lucida Sans Unicode" panose="020B0602030504020204" pitchFamily="34" charset="0"/>
              </a:rPr>
              <a:t>Systems &amp; Technology Group</a:t>
            </a:r>
            <a:endParaRPr lang="en-US" altLang="en-US" sz="1800">
              <a:solidFill>
                <a:srgbClr val="C0C0C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438400" y="457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1981201"/>
            <a:ext cx="10668000" cy="519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US" noProof="0"/>
              <a:t>28 Lucida Sans </a:t>
            </a:r>
          </a:p>
        </p:txBody>
      </p:sp>
      <p:sp>
        <p:nvSpPr>
          <p:cNvPr id="6594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40000" y="4632326"/>
            <a:ext cx="8534400" cy="396875"/>
          </a:xfrm>
        </p:spPr>
        <p:txBody>
          <a:bodyPr>
            <a:spAutoFit/>
          </a:bodyPr>
          <a:lstStyle>
            <a:lvl1pPr marL="0" indent="0">
              <a:defRPr sz="200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noProof="0"/>
              <a:t>Authors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042400" y="5334000"/>
            <a:ext cx="2844800" cy="336550"/>
          </a:xfrm>
        </p:spPr>
        <p:txBody>
          <a:bodyPr/>
          <a:lstStyle>
            <a:lvl1pPr algn="l">
              <a:defRPr sz="1600"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06400" y="6400800"/>
            <a:ext cx="609600" cy="304800"/>
          </a:xfrm>
        </p:spPr>
        <p:txBody>
          <a:bodyPr/>
          <a:lstStyle>
            <a:lvl1pPr>
              <a:defRPr sz="1400" b="0"/>
            </a:lvl1pPr>
          </a:lstStyle>
          <a:p>
            <a:pPr>
              <a:defRPr/>
            </a:pPr>
            <a:fld id="{F3B2F541-A0A8-408E-90D2-836357A98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2"/>
          </p:nvPr>
        </p:nvSpPr>
        <p:spPr>
          <a:xfrm>
            <a:off x="5791200" y="5334000"/>
            <a:ext cx="1828800" cy="369332"/>
          </a:xfrm>
        </p:spPr>
        <p:txBody>
          <a:bodyPr/>
          <a:lstStyle>
            <a:lvl1pPr algn="l"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82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7A194-5E6A-41B6-8425-C1BEDD92A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654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23484"/>
            <a:ext cx="10515600" cy="1938992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4E2D6-B94E-4B72-8460-1B6ED7E8A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3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762000"/>
            <a:ext cx="5791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62000"/>
            <a:ext cx="5791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0FC83-819A-4D25-B57F-577D8A70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45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1290579"/>
            <a:ext cx="10515600" cy="4001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ACA29-7351-436C-BA37-0F74289DD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81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F0394-1554-41EB-AD0A-429C93EE2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1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9.jpe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0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1.emf"/><Relationship Id="rId10" Type="http://schemas.openxmlformats.org/officeDocument/2006/relationships/slideLayout" Target="../slideLayouts/slideLayout13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0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9.jpe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9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1.emf"/><Relationship Id="rId10" Type="http://schemas.openxmlformats.org/officeDocument/2006/relationships/slideLayout" Target="../slideLayouts/slideLayout120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2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1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" y="457201"/>
            <a:ext cx="1099396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1379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black">
          <a:xfrm>
            <a:off x="7632701" y="6499226"/>
            <a:ext cx="440901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>
                <a:solidFill>
                  <a:srgbClr val="FFFFFF"/>
                </a:solidFill>
              </a:rPr>
              <a:t>© 2016 IBM Corporation</a:t>
            </a:r>
          </a:p>
        </p:txBody>
      </p:sp>
      <p:pic>
        <p:nvPicPr>
          <p:cNvPr id="83976" name="Picture 8" descr="ibm_light_gray_logo_300dpi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281834" y="61913"/>
            <a:ext cx="82973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05318" y="6500814"/>
            <a:ext cx="134196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fld id="{B1AF8A0B-A8E3-457D-A9B8-AFDE0BBCB8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397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74985" y="6500813"/>
            <a:ext cx="259503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black">
          <a:xfrm>
            <a:off x="1320800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black">
          <a:xfrm>
            <a:off x="1320800" y="6470650"/>
            <a:ext cx="0" cy="1920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0800" y="122624"/>
            <a:ext cx="416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solidFill>
                  <a:schemeClr val="bg1"/>
                </a:solidFill>
              </a:rPr>
              <a:t>14HP</a:t>
            </a:r>
            <a:r>
              <a:rPr lang="en-US" sz="1300" baseline="0">
                <a:solidFill>
                  <a:schemeClr val="bg1"/>
                </a:solidFill>
              </a:rPr>
              <a:t> </a:t>
            </a:r>
            <a:r>
              <a:rPr lang="en-US" sz="1300" baseline="0" err="1">
                <a:solidFill>
                  <a:schemeClr val="bg1"/>
                </a:solidFill>
              </a:rPr>
              <a:t>zmCP</a:t>
            </a:r>
            <a:r>
              <a:rPr lang="en-US" sz="1300" baseline="0">
                <a:solidFill>
                  <a:schemeClr val="bg1"/>
                </a:solidFill>
              </a:rPr>
              <a:t>/SC Characterization</a:t>
            </a:r>
            <a:endParaRPr lang="en-US" sz="13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238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0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1" descr="ibm_light_gray_logo_300dpi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03717" y="0"/>
            <a:ext cx="508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0"/>
            <a:ext cx="78528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715125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1"/>
            <a:ext cx="12192000" cy="366713"/>
          </a:xfrm>
          <a:prstGeom prst="rect">
            <a:avLst/>
          </a:prstGeom>
          <a:solidFill>
            <a:srgbClr val="99CCFF">
              <a:alpha val="121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644525"/>
            <a:ext cx="119888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SECTIONS: </a:t>
            </a:r>
          </a:p>
          <a:p>
            <a:pPr lvl="1"/>
            <a:r>
              <a:rPr lang="en-US" altLang="en-US"/>
              <a:t>xx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47200" y="6629400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20800" y="6629400"/>
            <a:ext cx="762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14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 flipH="1">
            <a:off x="304801" y="6659564"/>
            <a:ext cx="69003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eaLnBrk="1" hangingPunct="1"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64C600D-F747-4D2D-9769-DED1E9F1A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3" name="Text Box 10"/>
          <p:cNvSpPr txBox="1">
            <a:spLocks noChangeArrowheads="1"/>
          </p:cNvSpPr>
          <p:nvPr userDrawn="1"/>
        </p:nvSpPr>
        <p:spPr bwMode="black">
          <a:xfrm>
            <a:off x="812800" y="-53975"/>
            <a:ext cx="378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0" hangingPunct="0">
              <a:defRPr/>
            </a:pPr>
            <a:r>
              <a:rPr lang="en-US" altLang="en-US" sz="1000" b="1" dirty="0">
                <a:solidFill>
                  <a:srgbClr val="000066"/>
                </a:solidFill>
                <a:latin typeface="Calibri" panose="020F0502020204030204" pitchFamily="34" charset="0"/>
              </a:rPr>
              <a:t>Enterprise Systems</a:t>
            </a:r>
          </a:p>
        </p:txBody>
      </p:sp>
      <p:pic>
        <p:nvPicPr>
          <p:cNvPr id="1036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73026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1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777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15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40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buChar char="q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Char char="o"/>
        <a:defRPr sz="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fficial_Slide_Master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2117" y="3175"/>
            <a:ext cx="1219411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911351" y="141289"/>
            <a:ext cx="1143846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9318" y="871538"/>
            <a:ext cx="11347449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3962400" y="6386513"/>
            <a:ext cx="3312584" cy="235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aseline="-25000">
                <a:solidFill>
                  <a:srgbClr val="FFFFFF"/>
                </a:solidFill>
                <a:ea typeface="SimSun" pitchFamily="2" charset="-122"/>
              </a:rPr>
              <a:t>IBM Confidential</a:t>
            </a:r>
          </a:p>
        </p:txBody>
      </p:sp>
      <p:sp>
        <p:nvSpPr>
          <p:cNvPr id="7186" name="Rectangle 18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03200" y="6553201"/>
            <a:ext cx="7112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  <a:latin typeface="Arial" charset="0"/>
                <a:ea typeface="SimSun" pitchFamily="2" charset="-122"/>
                <a:cs typeface="+mn-cs"/>
              </a:defRPr>
            </a:lvl1pPr>
          </a:lstStyle>
          <a:p>
            <a:pPr>
              <a:defRPr/>
            </a:pPr>
            <a:fld id="{8F113E90-389C-42BA-8B88-C9AB508F5E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63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ransition>
    <p:fade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ea typeface="MS PGothic" pitchFamily="34" charset="-128"/>
          <a:cs typeface="MS PGothic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ea typeface="MS PGothic" pitchFamily="34" charset="-128"/>
          <a:cs typeface="MS PGothic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ea typeface="MS PGothic" pitchFamily="34" charset="-128"/>
          <a:cs typeface="MS PGothic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ea typeface="MS PGothic" pitchFamily="34" charset="-128"/>
          <a:cs typeface="MS PGothic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cs typeface="Arial" pitchFamily="34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cs typeface="Arial" pitchFamily="34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cs typeface="Arial" pitchFamily="34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9ED6"/>
          </a:solidFill>
          <a:latin typeface="Arial" pitchFamily="34" charset="0"/>
          <a:cs typeface="Arial" pitchFamily="34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628650" indent="-268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Arial" pitchFamily="34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17575" indent="-17462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1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4450" indent="-2397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Arial" pitchFamily="34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19250" indent="-18097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Arial" pitchFamily="34" charset="0"/>
        <a:buChar char="▪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076450" indent="-18097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Arial" pitchFamily="34" charset="0"/>
        <a:buChar char="▪"/>
        <a:defRPr>
          <a:solidFill>
            <a:schemeClr val="tx1"/>
          </a:solidFill>
          <a:latin typeface="+mn-lt"/>
          <a:cs typeface="+mn-cs"/>
        </a:defRPr>
      </a:lvl6pPr>
      <a:lvl7pPr marL="2533650" indent="-18097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Arial" pitchFamily="34" charset="0"/>
        <a:buChar char="▪"/>
        <a:defRPr>
          <a:solidFill>
            <a:schemeClr val="tx1"/>
          </a:solidFill>
          <a:latin typeface="+mn-lt"/>
          <a:cs typeface="+mn-cs"/>
        </a:defRPr>
      </a:lvl7pPr>
      <a:lvl8pPr marL="2990850" indent="-18097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Arial" pitchFamily="34" charset="0"/>
        <a:buChar char="▪"/>
        <a:defRPr>
          <a:solidFill>
            <a:schemeClr val="tx1"/>
          </a:solidFill>
          <a:latin typeface="+mn-lt"/>
          <a:cs typeface="+mn-cs"/>
        </a:defRPr>
      </a:lvl8pPr>
      <a:lvl9pPr marL="3448050" indent="-180975" algn="l" rtl="0" eaLnBrk="0" fontAlgn="base" hangingPunct="0">
        <a:spcBef>
          <a:spcPct val="20000"/>
        </a:spcBef>
        <a:spcAft>
          <a:spcPct val="0"/>
        </a:spcAft>
        <a:buClr>
          <a:srgbClr val="009ED6"/>
        </a:buClr>
        <a:buSzPct val="120000"/>
        <a:buFont typeface="Arial" pitchFamily="34" charset="0"/>
        <a:buChar char="▪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1"/>
            <a:ext cx="121920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" y="457201"/>
            <a:ext cx="1099396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1379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black">
          <a:xfrm>
            <a:off x="7632701" y="6499226"/>
            <a:ext cx="4409017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en-US" sz="750">
                <a:solidFill>
                  <a:srgbClr val="FFFFFF"/>
                </a:solidFill>
              </a:rPr>
              <a:t>© 2016 IBM Corporation</a:t>
            </a:r>
          </a:p>
        </p:txBody>
      </p:sp>
      <p:pic>
        <p:nvPicPr>
          <p:cNvPr id="4103" name="Picture 8" descr="ibm_light_gray_logo_300dpi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281834" y="61913"/>
            <a:ext cx="82973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05318" y="6500814"/>
            <a:ext cx="134196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75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68003A3-AF76-4CE7-84FB-FBB27553C7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397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74985" y="6500813"/>
            <a:ext cx="259503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6" name="Line 11"/>
          <p:cNvSpPr>
            <a:spLocks noChangeShapeType="1"/>
          </p:cNvSpPr>
          <p:nvPr/>
        </p:nvSpPr>
        <p:spPr bwMode="black">
          <a:xfrm>
            <a:off x="1320800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Line 12"/>
          <p:cNvSpPr>
            <a:spLocks noChangeShapeType="1"/>
          </p:cNvSpPr>
          <p:nvPr/>
        </p:nvSpPr>
        <p:spPr bwMode="black">
          <a:xfrm>
            <a:off x="1320800" y="6470650"/>
            <a:ext cx="0" cy="1920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0800" y="122239"/>
            <a:ext cx="4165600" cy="242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75" err="1">
                <a:solidFill>
                  <a:schemeClr val="bg1"/>
                </a:solidFill>
              </a:rPr>
              <a:t>14HP</a:t>
            </a:r>
            <a:r>
              <a:rPr lang="en-US" sz="975">
                <a:solidFill>
                  <a:schemeClr val="bg1"/>
                </a:solidFill>
              </a:rPr>
              <a:t> </a:t>
            </a:r>
            <a:r>
              <a:rPr lang="en-US" sz="975" err="1">
                <a:solidFill>
                  <a:schemeClr val="bg1"/>
                </a:solidFill>
              </a:rPr>
              <a:t>zmCP</a:t>
            </a:r>
            <a:r>
              <a:rPr lang="en-US" sz="975">
                <a:solidFill>
                  <a:schemeClr val="bg1"/>
                </a:solidFill>
              </a:rPr>
              <a:t>/SC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2616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1450" indent="-17145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6986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175" indent="-166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4213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0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7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715125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1"/>
            <a:ext cx="12192000" cy="366713"/>
          </a:xfrm>
          <a:prstGeom prst="rect">
            <a:avLst/>
          </a:prstGeom>
          <a:solidFill>
            <a:srgbClr val="99CCFF">
              <a:alpha val="121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644525"/>
            <a:ext cx="119888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SECTIONS: </a:t>
            </a:r>
          </a:p>
          <a:p>
            <a:pPr lvl="1"/>
            <a:r>
              <a:rPr lang="en-US" altLang="en-US"/>
              <a:t>xx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47200" y="6629400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>
                <a:solidFill>
                  <a:srgbClr val="B2B2B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20800" y="6629400"/>
            <a:ext cx="762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1400">
                <a:solidFill>
                  <a:srgbClr val="B2B2B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 flipH="1">
            <a:off x="304801" y="6659564"/>
            <a:ext cx="69003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 b="1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DBBC603-D1BC-4578-AFE8-30EB8E2CCC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3" name="Text Box 10"/>
          <p:cNvSpPr txBox="1">
            <a:spLocks noChangeArrowheads="1"/>
          </p:cNvSpPr>
          <p:nvPr userDrawn="1"/>
        </p:nvSpPr>
        <p:spPr bwMode="black">
          <a:xfrm>
            <a:off x="573617" y="-53975"/>
            <a:ext cx="378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altLang="en-US" sz="1000" b="1">
                <a:solidFill>
                  <a:srgbClr val="9C9CDF"/>
                </a:solidFill>
                <a:latin typeface="Calibri" panose="020F0502020204030204" pitchFamily="34" charset="0"/>
              </a:rPr>
              <a:t>Systems Group</a:t>
            </a:r>
          </a:p>
        </p:txBody>
      </p:sp>
      <p:pic>
        <p:nvPicPr>
          <p:cNvPr id="1034" name="Picture 11" descr="ibm_light_gray_logo_300dpi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</a:blip>
          <a:srcRect r="6667"/>
          <a:stretch>
            <a:fillRect/>
          </a:stretch>
        </p:blipFill>
        <p:spPr bwMode="invGray">
          <a:xfrm>
            <a:off x="67733" y="0"/>
            <a:ext cx="508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5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73026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1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777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15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58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ern="1200">
          <a:solidFill>
            <a:srgbClr val="000099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ea typeface="Arial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ea typeface="Arial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ea typeface="Arial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ea typeface="Arial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buChar char="q"/>
        <a:defRPr sz="1400" kern="12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Char char="o"/>
        <a:defRPr sz="800" kern="12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2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1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" y="457201"/>
            <a:ext cx="1099396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066800"/>
            <a:ext cx="11379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black">
          <a:xfrm>
            <a:off x="7632701" y="6499226"/>
            <a:ext cx="440901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1000">
                <a:solidFill>
                  <a:srgbClr val="FFFFFF"/>
                </a:solidFill>
              </a:rPr>
              <a:t>© 2016 IBM Corporation</a:t>
            </a:r>
          </a:p>
        </p:txBody>
      </p:sp>
      <p:pic>
        <p:nvPicPr>
          <p:cNvPr id="83976" name="Picture 8" descr="ibm_light_gray_logo_300dpi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281834" y="61913"/>
            <a:ext cx="82973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05318" y="6500814"/>
            <a:ext cx="134196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fld id="{B1AF8A0B-A8E3-457D-A9B8-AFDE0BBCB8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397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74985" y="6500813"/>
            <a:ext cx="259503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black">
          <a:xfrm>
            <a:off x="1320800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black">
          <a:xfrm>
            <a:off x="1320800" y="6470650"/>
            <a:ext cx="0" cy="1920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0800" y="122624"/>
            <a:ext cx="416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solidFill>
                  <a:schemeClr val="bg1"/>
                </a:solidFill>
              </a:rPr>
              <a:t>14HP</a:t>
            </a:r>
            <a:r>
              <a:rPr lang="en-US" sz="1300" baseline="0">
                <a:solidFill>
                  <a:schemeClr val="bg1"/>
                </a:solidFill>
              </a:rPr>
              <a:t> </a:t>
            </a:r>
            <a:r>
              <a:rPr lang="en-US" sz="1300" baseline="0" err="1">
                <a:solidFill>
                  <a:schemeClr val="bg1"/>
                </a:solidFill>
              </a:rPr>
              <a:t>zmCP</a:t>
            </a:r>
            <a:r>
              <a:rPr lang="en-US" sz="1300" baseline="0">
                <a:solidFill>
                  <a:schemeClr val="bg1"/>
                </a:solidFill>
              </a:rPr>
              <a:t>/SC Characterization</a:t>
            </a:r>
            <a:endParaRPr lang="en-US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2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238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3296" y="1828801"/>
            <a:ext cx="112268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Date Placeholder 5"/>
          <p:cNvSpPr txBox="1">
            <a:spLocks/>
          </p:cNvSpPr>
          <p:nvPr userDrawn="1"/>
        </p:nvSpPr>
        <p:spPr>
          <a:xfrm>
            <a:off x="992717" y="6577014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>
                <a:solidFill>
                  <a:schemeClr val="tx2"/>
                </a:solidFill>
              </a:rPr>
              <a:t>©2015 IBM Corporation</a:t>
            </a:r>
          </a:p>
        </p:txBody>
      </p:sp>
      <p:sp>
        <p:nvSpPr>
          <p:cNvPr id="48" name="Slide Number Placeholder 4"/>
          <p:cNvSpPr txBox="1">
            <a:spLocks/>
          </p:cNvSpPr>
          <p:nvPr userDrawn="1"/>
        </p:nvSpPr>
        <p:spPr>
          <a:xfrm>
            <a:off x="478367" y="6577013"/>
            <a:ext cx="444500" cy="1651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0E98AB2E-B6D1-4FB4-A73B-507375FCACCD}" type="slidenum">
              <a:rPr lang="en-US" sz="800" smtClean="0">
                <a:solidFill>
                  <a:schemeClr val="tx2"/>
                </a:solidFill>
              </a:rPr>
              <a:pPr eaLnBrk="1" hangingPunct="1">
                <a:defRPr/>
              </a:pPr>
              <a:t>‹#›</a:t>
            </a:fld>
            <a:endParaRPr lang="en-US" sz="800">
              <a:solidFill>
                <a:schemeClr val="tx2"/>
              </a:solidFill>
            </a:endParaRPr>
          </a:p>
        </p:txBody>
      </p:sp>
      <p:pic>
        <p:nvPicPr>
          <p:cNvPr id="2055" name="Picture 21"/>
          <p:cNvPicPr>
            <a:picLocks noChangeAspect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1705167" y="6172200"/>
            <a:ext cx="273051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2"/>
          <p:cNvSpPr txBox="1">
            <a:spLocks/>
          </p:cNvSpPr>
          <p:nvPr userDrawn="1"/>
        </p:nvSpPr>
        <p:spPr>
          <a:xfrm>
            <a:off x="2787652" y="6577013"/>
            <a:ext cx="1339849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C9968D1-C8E5-4FE3-AED4-7D4518C301B3}" type="datetime3">
              <a:rPr lang="en-US" sz="800" smtClean="0">
                <a:solidFill>
                  <a:schemeClr val="tx2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 April 2022</a:t>
            </a:fld>
            <a:endParaRPr lang="en-US" sz="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200" indent="-228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800" indent="-22860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crop_of_DM04_12_2_blue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1"/>
            <a:ext cx="121920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7" descr="crop_of_DM04_12_2_blue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637338"/>
            <a:ext cx="1219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1"/>
            <a:ext cx="12192000" cy="396875"/>
          </a:xfrm>
          <a:prstGeom prst="rect">
            <a:avLst/>
          </a:prstGeom>
          <a:solidFill>
            <a:srgbClr val="99CCFF">
              <a:alpha val="121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762000"/>
            <a:ext cx="11785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SECTIONS: </a:t>
            </a:r>
          </a:p>
          <a:p>
            <a:pPr lvl="1"/>
            <a:r>
              <a:rPr lang="en-US" altLang="en-US"/>
              <a:t>xx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47200" y="6629400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20800" y="6629400"/>
            <a:ext cx="762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14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whatever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 flipH="1">
            <a:off x="325968" y="6629400"/>
            <a:ext cx="69003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eaLnBrk="1" hangingPunct="1"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D057A0B-9298-41AF-978A-E21BBC81A8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3" name="Text Box 10"/>
          <p:cNvSpPr txBox="1">
            <a:spLocks noChangeArrowheads="1"/>
          </p:cNvSpPr>
          <p:nvPr userDrawn="1"/>
        </p:nvSpPr>
        <p:spPr bwMode="black">
          <a:xfrm>
            <a:off x="203200" y="-46038"/>
            <a:ext cx="3556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altLang="en-US" sz="1200" b="1">
                <a:solidFill>
                  <a:srgbClr val="B2B2B2"/>
                </a:solidFill>
                <a:latin typeface="IBMeserver" pitchFamily="2" charset="0"/>
              </a:rPr>
              <a:t>Systems &amp; Technology Group</a:t>
            </a:r>
          </a:p>
        </p:txBody>
      </p:sp>
      <p:pic>
        <p:nvPicPr>
          <p:cNvPr id="1034" name="Picture 11" descr="ibm_light_gray_logo_300dpi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582401" y="19050"/>
            <a:ext cx="58843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61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Char char="o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v"/>
        <a:defRPr sz="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rop_of_DM04_12_2_blu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1"/>
            <a:ext cx="121920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rop_of_DM04_12_2_blu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637338"/>
            <a:ext cx="1219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1"/>
            <a:ext cx="12192000" cy="396875"/>
          </a:xfrm>
          <a:prstGeom prst="rect">
            <a:avLst/>
          </a:prstGeom>
          <a:solidFill>
            <a:srgbClr val="99CCFF">
              <a:alpha val="121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762000"/>
            <a:ext cx="11785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5843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47200" y="6629400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>
                <a:solidFill>
                  <a:srgbClr val="B2B2B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843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20800" y="6629400"/>
            <a:ext cx="762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>
                <a:solidFill>
                  <a:srgbClr val="B2B2B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844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 flipH="1">
            <a:off x="325968" y="6629400"/>
            <a:ext cx="69003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5EB8A6A4-C578-4DEC-90B0-1E985CB62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black">
          <a:xfrm>
            <a:off x="203200" y="-46038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50000"/>
              </a:spcBef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50000"/>
              </a:spcBef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50000"/>
              </a:spcBef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50000"/>
              </a:spcBef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1400">
                <a:solidFill>
                  <a:srgbClr val="000099"/>
                </a:solidFill>
                <a:latin typeface="Lucida Sans Unicode" panose="020B0602030504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en-US" sz="1200" b="1">
                <a:solidFill>
                  <a:srgbClr val="B2B2B2"/>
                </a:solidFill>
                <a:latin typeface="IBMeserver" pitchFamily="2" charset="0"/>
              </a:rPr>
              <a:t>Systems &amp; Technology Group</a:t>
            </a:r>
          </a:p>
        </p:txBody>
      </p:sp>
      <p:pic>
        <p:nvPicPr>
          <p:cNvPr id="3082" name="Picture 10" descr="ibm_light_gray_logo_300dpi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582401" y="19050"/>
            <a:ext cx="58843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52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0"/>
        </a:spcAft>
        <a:buClr>
          <a:srgbClr val="000099"/>
        </a:buClr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lr>
          <a:srgbClr val="000099"/>
        </a:buClr>
        <a:buSzPct val="85000"/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5000"/>
        </a:spcBef>
        <a:spcAft>
          <a:spcPct val="0"/>
        </a:spcAft>
        <a:buClr>
          <a:srgbClr val="000099"/>
        </a:buClr>
        <a:buSzPct val="90000"/>
        <a:buFont typeface="Wingdings" panose="05000000000000000000" pitchFamily="2" charset="2"/>
        <a:buChar char="q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25000"/>
        <a:buChar char="o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5000"/>
        <a:buFont typeface="Wingdings" panose="05000000000000000000" pitchFamily="2" charset="2"/>
        <a:buChar char="v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0" y="0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1" descr="ibm_light_gray_logo_300dpi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03717" y="0"/>
            <a:ext cx="508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0"/>
            <a:ext cx="785284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 descr="crop_of_DM04_12_2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715125"/>
            <a:ext cx="1219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1"/>
            <a:ext cx="12192000" cy="366713"/>
          </a:xfrm>
          <a:prstGeom prst="rect">
            <a:avLst/>
          </a:prstGeom>
          <a:solidFill>
            <a:srgbClr val="99CCFF">
              <a:alpha val="121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644525"/>
            <a:ext cx="119888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SECTIONS: </a:t>
            </a:r>
          </a:p>
          <a:p>
            <a:pPr lvl="1"/>
            <a:r>
              <a:rPr lang="en-US" altLang="en-US"/>
              <a:t>xx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47200" y="6629400"/>
            <a:ext cx="284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/>
              <a:t>text string 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20800" y="6629400"/>
            <a:ext cx="762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140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lang="en-US"/>
              <a:t>whatever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 flipH="1">
            <a:off x="304801" y="6659564"/>
            <a:ext cx="69003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eaLnBrk="1" hangingPunct="1"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64C600D-F747-4D2D-9769-DED1E9F1A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3" name="Text Box 10"/>
          <p:cNvSpPr txBox="1">
            <a:spLocks noChangeArrowheads="1"/>
          </p:cNvSpPr>
          <p:nvPr userDrawn="1"/>
        </p:nvSpPr>
        <p:spPr bwMode="black">
          <a:xfrm>
            <a:off x="812800" y="-53975"/>
            <a:ext cx="378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0" hangingPunct="0">
              <a:defRPr/>
            </a:pPr>
            <a:r>
              <a:rPr lang="en-US" altLang="en-US" sz="1000" b="1" dirty="0">
                <a:solidFill>
                  <a:srgbClr val="000066"/>
                </a:solidFill>
                <a:latin typeface="Calibri" panose="020F0502020204030204" pitchFamily="34" charset="0"/>
              </a:rPr>
              <a:t>Enterprise Systems</a:t>
            </a:r>
          </a:p>
        </p:txBody>
      </p:sp>
      <p:pic>
        <p:nvPicPr>
          <p:cNvPr id="1036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73026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1"/>
            <a:ext cx="812800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777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200" y="1588"/>
            <a:ext cx="812800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34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rgbClr val="000099"/>
          </a:solidFill>
          <a:latin typeface="Lucida Sans Unicode" panose="020B0602030504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90000"/>
        <a:buFont typeface="Wingdings" panose="05000000000000000000" pitchFamily="2" charset="2"/>
        <a:buChar char="q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10000"/>
        </a:spcAft>
        <a:buClr>
          <a:srgbClr val="000000"/>
        </a:buClr>
        <a:buSzPct val="85000"/>
        <a:buChar char="o"/>
        <a:defRPr sz="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935D-41DC-644D-B824-635FE4F8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433-8329-5F48-B4DE-EA4D6CAED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Gather sample </a:t>
            </a:r>
            <a:r>
              <a:rPr lang="en-US" dirty="0" err="1"/>
              <a:t>wafermaps</a:t>
            </a:r>
            <a:r>
              <a:rPr lang="en-US" dirty="0"/>
              <a:t> with signatures to classify</a:t>
            </a:r>
          </a:p>
          <a:p>
            <a:pPr lvl="1"/>
            <a:r>
              <a:rPr lang="en-US" dirty="0"/>
              <a:t>Inline Maps for Pele, Sail</a:t>
            </a:r>
          </a:p>
          <a:p>
            <a:pPr lvl="1"/>
            <a:r>
              <a:rPr lang="en-US" dirty="0"/>
              <a:t>WFT maps for SRAM Fail signatures</a:t>
            </a:r>
          </a:p>
          <a:p>
            <a:pPr lvl="1"/>
            <a:r>
              <a:rPr lang="en-US" dirty="0"/>
              <a:t>WFT sort maps</a:t>
            </a:r>
          </a:p>
          <a:p>
            <a:pPr>
              <a:buAutoNum type="arabicParenR"/>
            </a:pPr>
            <a:r>
              <a:rPr lang="en-US" dirty="0"/>
              <a:t>Determine format in which data will be fed into the function</a:t>
            </a:r>
          </a:p>
          <a:p>
            <a:pPr>
              <a:buAutoNum type="arabicParenR"/>
            </a:pPr>
            <a:r>
              <a:rPr lang="en-US" dirty="0"/>
              <a:t>Create classification initially using the K-Means method</a:t>
            </a:r>
          </a:p>
          <a:p>
            <a:pPr>
              <a:buAutoNum type="arabicParenR"/>
            </a:pPr>
            <a:r>
              <a:rPr lang="en-US" dirty="0"/>
              <a:t>Tweak algorithm and review results</a:t>
            </a:r>
          </a:p>
          <a:p>
            <a:endParaRPr lang="en-US" dirty="0"/>
          </a:p>
          <a:p>
            <a:r>
              <a:rPr lang="en-US" dirty="0"/>
              <a:t>Potential types of signatures:</a:t>
            </a:r>
          </a:p>
          <a:p>
            <a:pPr lvl="1"/>
            <a:r>
              <a:rPr lang="en-US" dirty="0"/>
              <a:t>Regional</a:t>
            </a:r>
          </a:p>
          <a:p>
            <a:pPr lvl="2"/>
            <a:r>
              <a:rPr lang="en-US" dirty="0"/>
              <a:t>Radius regions</a:t>
            </a:r>
          </a:p>
          <a:p>
            <a:pPr lvl="2"/>
            <a:r>
              <a:rPr lang="en-US" dirty="0"/>
              <a:t>Specific locations on wafer</a:t>
            </a:r>
          </a:p>
          <a:p>
            <a:pPr lvl="1"/>
            <a:r>
              <a:rPr lang="en-US" dirty="0"/>
              <a:t>Systematic – One location consistently fails</a:t>
            </a:r>
          </a:p>
          <a:p>
            <a:pPr lvl="2"/>
            <a:r>
              <a:rPr lang="en-US" dirty="0"/>
              <a:t>By Wafer Number</a:t>
            </a:r>
          </a:p>
          <a:p>
            <a:pPr lvl="2"/>
            <a:r>
              <a:rPr lang="en-US" dirty="0"/>
              <a:t>For all / many wafers in a lot</a:t>
            </a:r>
          </a:p>
          <a:p>
            <a:pPr lvl="1"/>
            <a:r>
              <a:rPr lang="en-US" dirty="0"/>
              <a:t>Tester issues</a:t>
            </a:r>
          </a:p>
          <a:p>
            <a:pPr lvl="2"/>
            <a:r>
              <a:rPr lang="en-US" dirty="0"/>
              <a:t>Half of wafer then goes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F807-DB89-6E48-A73F-E359366E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4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Cache Fails (</a:t>
            </a:r>
            <a:r>
              <a:rPr lang="en-US" dirty="0" err="1"/>
              <a:t>zA_shdwcac_fails_wftcoord.csv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1722" y="878683"/>
            <a:ext cx="3790278" cy="5861842"/>
          </a:xfrm>
        </p:spPr>
        <p:txBody>
          <a:bodyPr/>
          <a:lstStyle/>
          <a:p>
            <a:r>
              <a:rPr lang="en-US" dirty="0"/>
              <a:t>Two good examples for classification are AZD0A-16 and AZCZF-17.</a:t>
            </a:r>
          </a:p>
          <a:p>
            <a:r>
              <a:rPr lang="en-US" dirty="0"/>
              <a:t>Harder to classify wafers examples are AZD0A-21 and AZD06-19.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2C905-4EDB-9E48-AD35-B208D385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684"/>
            <a:ext cx="4007861" cy="2504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E0B29-AA59-944F-A431-131896A1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69" y="878683"/>
            <a:ext cx="4007861" cy="2504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7D83A-7E1F-A947-8B0B-E13436CEE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43167"/>
            <a:ext cx="4007861" cy="2504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03897-6118-734F-8216-6BC354996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068" y="3743166"/>
            <a:ext cx="4007861" cy="25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Cache Fails (zA_s6t_fails_wftcoord.csv)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1722" y="878683"/>
            <a:ext cx="3790278" cy="5861842"/>
          </a:xfrm>
        </p:spPr>
        <p:txBody>
          <a:bodyPr/>
          <a:lstStyle/>
          <a:p>
            <a:r>
              <a:rPr lang="en-US" dirty="0"/>
              <a:t>Two good examples for classification are AZD06-23 and AZD0C-22.</a:t>
            </a:r>
          </a:p>
          <a:p>
            <a:r>
              <a:rPr lang="en-US" dirty="0"/>
              <a:t>Harder to classify wafers examples are AZD06-19 and AZD0A-23.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8718F-2F23-4849-A427-7489B073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683"/>
            <a:ext cx="4080507" cy="2550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2AC2D-A415-AF49-97C9-6D335759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68" y="878683"/>
            <a:ext cx="4080507" cy="2550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B9930-C438-D740-A013-244880D5A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3165"/>
            <a:ext cx="4007861" cy="2504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5509-B199-D743-AFEF-EE589C0EA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13" y="3743164"/>
            <a:ext cx="4007862" cy="25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2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Cache Fails (p10_za_wft_sram_dbc_fails.csv)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1722" y="878683"/>
            <a:ext cx="3790278" cy="5861842"/>
          </a:xfrm>
        </p:spPr>
        <p:txBody>
          <a:bodyPr/>
          <a:lstStyle/>
          <a:p>
            <a:r>
              <a:rPr lang="en-US" dirty="0"/>
              <a:t>Two good examples for classification are AZD0C-06 and AZD0G-12.</a:t>
            </a:r>
          </a:p>
          <a:p>
            <a:r>
              <a:rPr lang="en-US" dirty="0"/>
              <a:t>Harder to classify wafers examples are AZD0A-14 and AZD0G-18.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AC301-3031-7C46-B446-937F7D35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683"/>
            <a:ext cx="4080507" cy="2550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B4B91-8F5F-6C43-8A12-05AAC481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07" y="878683"/>
            <a:ext cx="4080507" cy="2550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516E9-A0EE-AB43-9B15-A9773BFD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507" y="3739518"/>
            <a:ext cx="4080507" cy="2550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43BAD-E07E-A743-BF96-835FD485E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9517"/>
            <a:ext cx="4080507" cy="25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9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DE9D-3C9F-E64C-809D-565976F6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44D4-0BAE-FE4D-B764-5810A3DBC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8" y="5873675"/>
            <a:ext cx="11999382" cy="866850"/>
          </a:xfrm>
        </p:spPr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1C09-F29B-4B4E-B77C-DE01449D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8" name="Picture 4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9884BEC9-17C7-6A44-B42B-60D5ADB29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28" y="644963"/>
            <a:ext cx="8199511" cy="50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00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A2C-6D9E-4F4A-B1B3-A41B9A17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8053-EF4E-6344-9051-36103FB55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8" y="4587903"/>
            <a:ext cx="11999382" cy="215262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most likely doesn’t do a great job of classifying hotspots within the wafer</a:t>
            </a:r>
          </a:p>
          <a:p>
            <a:r>
              <a:rPr lang="en-US" dirty="0" err="1"/>
              <a:t>DBScan</a:t>
            </a:r>
            <a:r>
              <a:rPr lang="en-US" dirty="0"/>
              <a:t> seems difficult to classify evenly distanced points</a:t>
            </a:r>
          </a:p>
          <a:p>
            <a:r>
              <a:rPr lang="en-US" dirty="0"/>
              <a:t>Need to brainstorm how to weight individual points when classifying</a:t>
            </a:r>
          </a:p>
          <a:p>
            <a:endParaRPr lang="en-US" dirty="0"/>
          </a:p>
          <a:p>
            <a:r>
              <a:rPr lang="en-US" dirty="0"/>
              <a:t>Personal issue: trouble installing </a:t>
            </a:r>
            <a:r>
              <a:rPr lang="en-US" dirty="0" err="1"/>
              <a:t>Tensorflow</a:t>
            </a:r>
            <a:r>
              <a:rPr lang="en-US" dirty="0"/>
              <a:t> for </a:t>
            </a:r>
            <a:r>
              <a:rPr lang="en-US"/>
              <a:t>M1 chip on new Mac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E1C42-6369-7E4A-9923-B26D525E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018A7-4E03-4A3E-BCD7-8C3FA9D1A1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EE068-BC8D-BC4C-9EB9-F56EA1F2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8" y="856471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5F031-F278-A44D-A920-B6220F2FD552}"/>
              </a:ext>
            </a:extLst>
          </p:cNvPr>
          <p:cNvSpPr txBox="1"/>
          <p:nvPr/>
        </p:nvSpPr>
        <p:spPr>
          <a:xfrm>
            <a:off x="1555825" y="706214"/>
            <a:ext cx="2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724F5-FFD5-6948-8308-E06E20134987}"/>
              </a:ext>
            </a:extLst>
          </p:cNvPr>
          <p:cNvSpPr txBox="1"/>
          <p:nvPr/>
        </p:nvSpPr>
        <p:spPr>
          <a:xfrm>
            <a:off x="7775071" y="706214"/>
            <a:ext cx="2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DBScan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15F46-B7BF-164E-8A87-8E8D0BE0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64" y="107554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5987"/>
      </p:ext>
    </p:extLst>
  </p:cSld>
  <p:clrMapOvr>
    <a:masterClrMapping/>
  </p:clrMapOvr>
</p:sld>
</file>

<file path=ppt/theme/theme1.xml><?xml version="1.0" encoding="utf-8"?>
<a:theme xmlns:a="http://schemas.openxmlformats.org/drawingml/2006/main" name="14hp_zm_template">
  <a:themeElements>
    <a:clrScheme name="~OnDemand_1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~OnDemand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~OnDemand_1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~OnDemand_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0476AA16-D0F6-A84F-AD65-97A6967510A9}"/>
    </a:ext>
  </a:extLst>
</a:theme>
</file>

<file path=ppt/theme/theme10.xml><?xml version="1.0" encoding="utf-8"?>
<a:theme xmlns:a="http://schemas.openxmlformats.org/drawingml/2006/main" name="4_A0_template">
  <a:themeElements>
    <a:clrScheme name="A0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0_template">
      <a:majorFont>
        <a:latin typeface="Lucida Sans Unicode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A0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0FF2794F-6D07-1048-96E0-BE1D4C1149A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F Strategy 2012 and Beyond 02272012 v2_1">
  <a:themeElements>
    <a:clrScheme name="SF Strategy 2012 and Beyond 02272012 v2_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F Strategy 2012 and Beyond 02272012 v2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fontAlgn="auto">
          <a:spcBef>
            <a:spcPts val="0"/>
          </a:spcBef>
          <a:spcAft>
            <a:spcPts val="0"/>
          </a:spcAft>
          <a:defRPr sz="1200" b="1" u="sng" kern="0" dirty="0" smtClean="0">
            <a:solidFill>
              <a:srgbClr val="000000"/>
            </a:solidFill>
            <a:latin typeface="Arial"/>
            <a:cs typeface="Arial"/>
            <a:sym typeface="Arial"/>
          </a:defRPr>
        </a:defPPr>
      </a:lstStyle>
    </a:txDef>
  </a:objectDefaults>
  <a:extraClrSchemeLst>
    <a:extraClrScheme>
      <a:clrScheme name="SF Strategy 2012 and Beyond 02272012 v2_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 Strategy 2012 and Beyond 02272012 v2_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 Strategy 2012 and Beyond 02272012 v2_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 Strategy 2012 and Beyond 02272012 v2_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 Strategy 2012 and Beyond 02272012 v2_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 Strategy 2012 and Beyond 02272012 v2_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 Strategy 2012 and Beyond 02272012 v2_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4096D51B-8842-5643-B070-228899C40F57}"/>
    </a:ext>
  </a:extLst>
</a:theme>
</file>

<file path=ppt/theme/theme3.xml><?xml version="1.0" encoding="utf-8"?>
<a:theme xmlns:a="http://schemas.openxmlformats.org/drawingml/2006/main" name="1_14hp_zm_template">
  <a:themeElements>
    <a:clrScheme name="~OnDemand_1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~OnDemand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~OnDemand_1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~OnDemand_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9B1C8C6C-F283-FF4C-9E22-F9E616BBD9F3}"/>
    </a:ext>
  </a:extLst>
</a:theme>
</file>

<file path=ppt/theme/theme4.xml><?xml version="1.0" encoding="utf-8"?>
<a:theme xmlns:a="http://schemas.openxmlformats.org/drawingml/2006/main" name="A0_template">
  <a:themeElements>
    <a:clrScheme name="A0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0_template">
      <a:majorFont>
        <a:latin typeface="Lucida Sans Unicode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A0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4487E3B5-4B68-F945-B49A-75C6A3B7DDEB}"/>
    </a:ext>
  </a:extLst>
</a:theme>
</file>

<file path=ppt/theme/theme5.xml><?xml version="1.0" encoding="utf-8"?>
<a:theme xmlns:a="http://schemas.openxmlformats.org/drawingml/2006/main" name="2_14hp_zm_template">
  <a:themeElements>
    <a:clrScheme name="~OnDemand_1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~OnDemand_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~OnDemand_1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~OnDemand_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EDC362CC-1474-8C43-B887-49B7EF49D7A8}"/>
    </a:ext>
  </a:extLst>
</a:theme>
</file>

<file path=ppt/theme/theme6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836B140B-4B54-8B47-B62C-DB39A0D514A5}" vid="{2FF0A9DE-49D6-8541-808E-516CE676E9F3}"/>
    </a:ext>
  </a:extLst>
</a:theme>
</file>

<file path=ppt/theme/theme7.xml><?xml version="1.0" encoding="utf-8"?>
<a:theme xmlns:a="http://schemas.openxmlformats.org/drawingml/2006/main" name="1_A0_template">
  <a:themeElements>
    <a:clrScheme name="A0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0_template">
      <a:majorFont>
        <a:latin typeface="Lucida Sans Unicode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A0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83E3BC66-C09B-2942-AC26-60ABCABB0A26}"/>
    </a:ext>
  </a:extLst>
</a:theme>
</file>

<file path=ppt/theme/theme8.xml><?xml version="1.0" encoding="utf-8"?>
<a:theme xmlns:a="http://schemas.openxmlformats.org/drawingml/2006/main" name="2_A0_template">
  <a:themeElements>
    <a:clrScheme name="A0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0_template">
      <a:majorFont>
        <a:latin typeface="Lucida Sans Unicode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FF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Lucida Sans Unicode" panose="020B0602030504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FF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Lucida Sans Unicode" panose="020B0602030504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A0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2A7A23AA-A497-2D48-80FD-29C6DFBC2512}"/>
    </a:ext>
  </a:extLst>
</a:theme>
</file>

<file path=ppt/theme/theme9.xml><?xml version="1.0" encoding="utf-8"?>
<a:theme xmlns:a="http://schemas.openxmlformats.org/drawingml/2006/main" name="3_A0_template">
  <a:themeElements>
    <a:clrScheme name="A0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0_template">
      <a:majorFont>
        <a:latin typeface="Lucida Sans Unicode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00">
            <a:alpha val="11000"/>
          </a:srgbClr>
        </a:solidFill>
        <a:ln w="12700" cap="flat" cmpd="sng" algn="ctr">
          <a:solidFill>
            <a:srgbClr val="B2B2B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A0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0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0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836B140B-4B54-8B47-B62C-DB39A0D514A5}" vid="{FE4667A7-593D-4F48-9022-FDE821F5A2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14hp_zm_template</Template>
  <TotalTime>16278</TotalTime>
  <Words>267</Words>
  <Application>Microsoft Macintosh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Arial</vt:lpstr>
      <vt:lpstr>Calibri</vt:lpstr>
      <vt:lpstr>IBMeserver</vt:lpstr>
      <vt:lpstr>Lucida Sans Unicode</vt:lpstr>
      <vt:lpstr>Segoe UI</vt:lpstr>
      <vt:lpstr>Wingdings</vt:lpstr>
      <vt:lpstr>14hp_zm_template</vt:lpstr>
      <vt:lpstr>SF Strategy 2012 and Beyond 02272012 v2_1</vt:lpstr>
      <vt:lpstr>1_14hp_zm_template</vt:lpstr>
      <vt:lpstr>A0_template</vt:lpstr>
      <vt:lpstr>2_14hp_zm_template</vt:lpstr>
      <vt:lpstr>COLORED THEME TEMPLATES</vt:lpstr>
      <vt:lpstr>1_A0_template</vt:lpstr>
      <vt:lpstr>2_A0_template</vt:lpstr>
      <vt:lpstr>3_A0_template</vt:lpstr>
      <vt:lpstr>4_A0_template</vt:lpstr>
      <vt:lpstr>Plan Overview</vt:lpstr>
      <vt:lpstr>Shadow Cache Fails (zA_shdwcac_fails_wftcoord.csv)</vt:lpstr>
      <vt:lpstr>Shadow Cache Fails (zA_s6t_fails_wftcoord.csv)</vt:lpstr>
      <vt:lpstr>Shadow Cache Fails (p10_za_wft_sram_dbc_fails.csv)</vt:lpstr>
      <vt:lpstr>PowerPoint Presentation</vt:lpstr>
      <vt:lpstr>Current Attempts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Title1  Title2 Title3                                                                                                                                                                                      November 16 , 2018 </dc:title>
  <dc:creator>Thomas Tzou</dc:creator>
  <cp:lastModifiedBy>Thomas Tzou</cp:lastModifiedBy>
  <cp:revision>5</cp:revision>
  <dcterms:created xsi:type="dcterms:W3CDTF">2022-04-14T15:36:08Z</dcterms:created>
  <dcterms:modified xsi:type="dcterms:W3CDTF">2022-04-25T22:54:14Z</dcterms:modified>
</cp:coreProperties>
</file>